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412" r:id="rId5"/>
    <p:sldId id="266" r:id="rId6"/>
    <p:sldId id="262" r:id="rId7"/>
    <p:sldId id="380" r:id="rId8"/>
    <p:sldId id="265" r:id="rId9"/>
    <p:sldId id="264" r:id="rId10"/>
    <p:sldId id="378" r:id="rId11"/>
    <p:sldId id="395" r:id="rId12"/>
    <p:sldId id="394" r:id="rId13"/>
    <p:sldId id="413" r:id="rId14"/>
    <p:sldId id="382" r:id="rId15"/>
    <p:sldId id="414" r:id="rId16"/>
    <p:sldId id="415" r:id="rId17"/>
    <p:sldId id="416" r:id="rId18"/>
    <p:sldId id="418" r:id="rId19"/>
    <p:sldId id="419" r:id="rId20"/>
    <p:sldId id="396" r:id="rId21"/>
    <p:sldId id="397" r:id="rId22"/>
    <p:sldId id="420" r:id="rId23"/>
    <p:sldId id="400" r:id="rId24"/>
    <p:sldId id="407" r:id="rId25"/>
    <p:sldId id="401" r:id="rId26"/>
    <p:sldId id="402" r:id="rId27"/>
    <p:sldId id="408" r:id="rId28"/>
    <p:sldId id="409" r:id="rId29"/>
    <p:sldId id="423" r:id="rId30"/>
    <p:sldId id="421" r:id="rId31"/>
    <p:sldId id="422" r:id="rId32"/>
    <p:sldId id="377" r:id="rId33"/>
    <p:sldId id="375" r:id="rId34"/>
    <p:sldId id="376" r:id="rId35"/>
  </p:sldIdLst>
  <p:sldSz cx="9144000" cy="6858000" type="screen4x3"/>
  <p:notesSz cx="6858000" cy="9144000"/>
  <p:defaultTextStyle>
    <a:defPPr marL="0" marR="0" indent="0" algn="l" defTabSz="64291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66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607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321457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482186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642915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803643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964372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125101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285829" algn="ctr" defTabSz="410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87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9DA"/>
    <a:srgbClr val="546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6"/>
    <p:restoredTop sz="94624"/>
  </p:normalViewPr>
  <p:slideViewPr>
    <p:cSldViewPr snapToGrid="0" snapToObjects="1">
      <p:cViewPr>
        <p:scale>
          <a:sx n="123" d="100"/>
          <a:sy n="123" d="100"/>
        </p:scale>
        <p:origin x="14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1pPr>
    <a:lvl2pPr indent="1607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2pPr>
    <a:lvl3pPr indent="321457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3pPr>
    <a:lvl4pPr indent="482186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4pPr>
    <a:lvl5pPr indent="642915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5pPr>
    <a:lvl6pPr indent="803643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6pPr>
    <a:lvl7pPr indent="964372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7pPr>
    <a:lvl8pPr indent="1125101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8pPr>
    <a:lvl9pPr indent="1285829" defTabSz="321457" latinLnBrk="0">
      <a:lnSpc>
        <a:spcPct val="117999"/>
      </a:lnSpc>
      <a:defRPr sz="1547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1EC1C-5ADC-44AF-BC95-94CFA26494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84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3000" y="473273"/>
            <a:ext cx="6858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4723805" y="446484"/>
            <a:ext cx="3750469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4723805" y="182165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143" y="6536531"/>
            <a:ext cx="294954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723805" y="3580805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723805" y="625078"/>
            <a:ext cx="3750469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669726" y="625078"/>
            <a:ext cx="3750469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1379" y="6536531"/>
            <a:ext cx="256481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w layouts, data types, and architecture for GRNsight 3: a web application for visualizing gene regulatory networks"/>
          <p:cNvSpPr txBox="1">
            <a:spLocks noGrp="1"/>
          </p:cNvSpPr>
          <p:nvPr>
            <p:ph type="ctrTitle"/>
          </p:nvPr>
        </p:nvSpPr>
        <p:spPr>
          <a:xfrm>
            <a:off x="892969" y="946547"/>
            <a:ext cx="7358063" cy="232171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373887">
              <a:defRPr sz="5119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100" b="1" spc="-10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layouts, data types, and architecture for GRNsight 3: a web application for visualizing gene regulatory networks</a:t>
            </a:r>
          </a:p>
        </p:txBody>
      </p:sp>
      <p:sp>
        <p:nvSpPr>
          <p:cNvPr id="120" name="Mihir Samdarshi…"/>
          <p:cNvSpPr txBox="1">
            <a:spLocks noGrp="1"/>
          </p:cNvSpPr>
          <p:nvPr>
            <p:ph type="subTitle" sz="half" idx="1"/>
          </p:nvPr>
        </p:nvSpPr>
        <p:spPr>
          <a:xfrm>
            <a:off x="892969" y="3545086"/>
            <a:ext cx="7358063" cy="2794992"/>
          </a:xfrm>
          <a:prstGeom prst="rect">
            <a:avLst/>
          </a:prstGeom>
        </p:spPr>
        <p:txBody>
          <a:bodyPr/>
          <a:lstStyle/>
          <a:p>
            <a:pPr algn="l">
              <a:defRPr b="1"/>
            </a:pPr>
            <a:r>
              <a:rPr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Mihir Samdarshi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Department of Biology</a:t>
            </a:r>
          </a:p>
          <a:p>
            <a:pPr algn="l">
              <a:defRPr sz="28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algn="l"/>
            <a:endParaRPr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23, 2019</a:t>
            </a:r>
          </a:p>
          <a:p>
            <a:pPr algn="l">
              <a:defRPr sz="2400"/>
            </a:pPr>
            <a:r>
              <a:rPr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LMU Undergraduate Research Symposium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to version 3 with many new features added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75E3990-155F-7B4A-81A3-43F44C54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308394"/>
            <a:ext cx="6622413" cy="44211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53221-28F2-2143-9109-9470FC1205CE}"/>
              </a:ext>
            </a:extLst>
          </p:cNvPr>
          <p:cNvSpPr txBox="1"/>
          <p:nvPr/>
        </p:nvSpPr>
        <p:spPr>
          <a:xfrm>
            <a:off x="1438506" y="5035216"/>
            <a:ext cx="564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Beta v3.1.12, released February 2019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38B377-5371-5C43-86DC-220A42706742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A2404-2734-2C44-8538-511FE71CA4F7}"/>
              </a:ext>
            </a:extLst>
          </p:cNvPr>
          <p:cNvCxnSpPr/>
          <p:nvPr/>
        </p:nvCxnSpPr>
        <p:spPr>
          <a:xfrm flipV="1">
            <a:off x="8565582" y="4441292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FF1EE8-F456-9045-82DF-AEFED2DF9915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7D546B-1E61-F742-9355-746F1AF43B36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B00D5-25A4-BA4E-B901-25A7F7FFE6BA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2AC4B-FBBC-EA42-94B2-42730AFDD45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66530-AA20-5449-91AE-11C79130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A52B5D6-CDFE-B843-840F-5FDBBCBF4ADC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A48C99C-1489-AC49-8E53-6DD02AB4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69" y="3408308"/>
            <a:ext cx="680225" cy="2098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3ADF3B-1AB5-F743-83E0-9011666B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38" y="3840682"/>
            <a:ext cx="641040" cy="2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2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9F4C6BC-886D-9E43-A1BE-066340435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25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now allows users to automatically lay out graphs in an easily readable grid format 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5647C7D-79F1-D548-A041-5168BDCEB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56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kern="1200" dirty="0">
                <a:solidFill>
                  <a:schemeClr val="accent3">
                    <a:lumMod val="50000"/>
                  </a:schemeClr>
                </a:solidFill>
                <a:latin typeface="Arial"/>
              </a:rPr>
              <a:t>Numerical weight values can be displayed on the graph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27AE463-0D4C-264F-894A-1203D9DC2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5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2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Edge thicknesses are normalized to the largest magnitude weight value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35916" y="5394960"/>
            <a:ext cx="2432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575E5CA-B168-1841-8DD0-C97A4CD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  <a:endParaRPr lang="en-US" sz="28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485002" y="5394960"/>
            <a:ext cx="2282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CE65CF-B5A5-C646-BCCB-5068B5329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And can be modified to allow fair visual comparison  between different graphs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85609" y="5394960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Normalization Factor = 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B9576-2551-5141-9FCC-B93268212C3A}"/>
              </a:ext>
            </a:extLst>
          </p:cNvPr>
          <p:cNvSpPr txBox="1"/>
          <p:nvPr/>
        </p:nvSpPr>
        <p:spPr>
          <a:xfrm>
            <a:off x="1366142" y="5384597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facilitate better comparison of graphs, users may now modulate normalization factor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5D87643-BC60-F54B-8A37-45EDB689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4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3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Edges with normalized weight values within 5% of 0 </a:t>
            </a:r>
            <a:b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are displayed as gray to minimize their visual strength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1483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ED4B210-CC84-5D43-8573-E1B1776FA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7" y="1554480"/>
            <a:ext cx="638724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7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Users can change the gray edge threshold with a slider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209056" y="5394960"/>
            <a:ext cx="256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allow users to direct attention to certain nodes, users may now adjust gray edge threshold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B0D2118-DA7B-A845-B614-AED87826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3135"/>
            <a:ext cx="6391835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C589-773E-894B-9C64-DCD421BA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Gray edges can also be shown as dashed lines to facilitate visualization by color blind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19C432-6470-6946-90AC-37C2BA375C3F}"/>
              </a:ext>
            </a:extLst>
          </p:cNvPr>
          <p:cNvSpPr txBox="1"/>
          <p:nvPr/>
        </p:nvSpPr>
        <p:spPr>
          <a:xfrm>
            <a:off x="5303861" y="5394960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Gray Edge Threshold = 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C8FDF-BAD7-C049-A977-515C34994E32}"/>
              </a:ext>
            </a:extLst>
          </p:cNvPr>
          <p:cNvSpPr txBox="1"/>
          <p:nvPr/>
        </p:nvSpPr>
        <p:spPr>
          <a:xfrm>
            <a:off x="1360445" y="5384595"/>
            <a:ext cx="22302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584200"/>
            <a:r>
              <a:rPr lang="en-US" sz="1400" b="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a benefit to visually impaired users, gray edges may be displayed as dashed lines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F9AC615-7864-6240-ACBE-F9BEB0E04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44" y="1554480"/>
            <a:ext cx="6387254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Outline</a:t>
            </a:r>
          </a:p>
        </p:txBody>
      </p:sp>
      <p:sp>
        <p:nvSpPr>
          <p:cNvPr id="123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  <a:endParaRPr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9583544-D6C6-C24D-98B7-8C38F5436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76" y="1554480"/>
            <a:ext cx="6387248" cy="3749040"/>
          </a:xfrm>
          <a:prstGeom prst="rect">
            <a:avLst/>
          </a:prstGeom>
        </p:spPr>
      </p:pic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Nodes now display measured and/or simulated expression data as individual heat maps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A09C9-4A82-1744-B6D1-04EE32C10629}"/>
              </a:ext>
            </a:extLst>
          </p:cNvPr>
          <p:cNvSpPr txBox="1"/>
          <p:nvPr/>
        </p:nvSpPr>
        <p:spPr>
          <a:xfrm>
            <a:off x="4817381" y="5394960"/>
            <a:ext cx="2948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= wild type microarray data</a:t>
            </a:r>
          </a:p>
          <a:p>
            <a:pPr algn="l"/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Bottom = </a:t>
            </a:r>
            <a:r>
              <a:rPr lang="en-US" sz="1400" i="1" dirty="0">
                <a:latin typeface="Symbol" panose="05050102010706020507" pitchFamily="18" charset="2"/>
              </a:rPr>
              <a:t>D </a:t>
            </a:r>
            <a:r>
              <a:rPr lang="en-US" sz="1400" i="1" dirty="0"/>
              <a:t>gln3 </a:t>
            </a:r>
            <a:r>
              <a:rPr lang="en-US" sz="1400" dirty="0"/>
              <a:t>microarray</a:t>
            </a:r>
            <a:r>
              <a:rPr lang="en-US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9900981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Right-clicking on a node opens a web page which displays information retrieved from various databases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84598-B13A-AA4C-914E-7E2CF7219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3" t="25118" r="8235" b="2515"/>
          <a:stretch/>
        </p:blipFill>
        <p:spPr>
          <a:xfrm>
            <a:off x="963705" y="1604682"/>
            <a:ext cx="7216589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958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However…</a:t>
            </a:r>
            <a:endParaRPr sz="24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4C3B5-735C-8E47-9F51-5D55DB9DCAE8}"/>
              </a:ext>
            </a:extLst>
          </p:cNvPr>
          <p:cNvSpPr txBox="1"/>
          <p:nvPr/>
        </p:nvSpPr>
        <p:spPr>
          <a:xfrm>
            <a:off x="457200" y="1475002"/>
            <a:ext cx="7762657" cy="1902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past 5 years: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GRNsight’s codebase has expanded nearly 10x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 new features have been added</a:t>
            </a:r>
          </a:p>
          <a:p>
            <a:pPr marL="214318" indent="-342900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 panose="020B0604020202020204" pitchFamily="34" charset="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2000" b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 defTabSz="642915">
              <a:spcBef>
                <a:spcPts val="422"/>
              </a:spcBef>
              <a:buClr>
                <a:srgbClr val="93A299"/>
              </a:buClr>
              <a:buSzPct val="85000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Lead to application instability, user interaction bugs</a:t>
            </a:r>
          </a:p>
        </p:txBody>
      </p:sp>
    </p:spTree>
    <p:extLst>
      <p:ext uri="{BB962C8B-B14F-4D97-AF65-F5344CB8AC3E}">
        <p14:creationId xmlns:p14="http://schemas.microsoft.com/office/powerpoint/2010/main" val="28412849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 anchorCtr="0">
            <a:normAutofit fontScale="85000"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Model-View-Controller paradigm is an architectural pattern used for developing user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280953" y="155818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19367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5196374" cy="9144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the MVC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BC5B-1906-994F-9505-62A7C19E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1656"/>
            <a:ext cx="4669603" cy="4420195"/>
          </a:xfrm>
        </p:spPr>
        <p:txBody>
          <a:bodyPr anchor="t" anchorCtr="0"/>
          <a:lstStyle/>
          <a:p>
            <a:pPr marL="0" indent="0">
              <a:spcBef>
                <a:spcPts val="500"/>
              </a:spcBef>
              <a:buNone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 store for application state &amp; increased modularity: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Lessening application state conflicts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Diagnosing a bug?</a:t>
            </a:r>
          </a:p>
          <a:p>
            <a:pPr marL="0">
              <a:spcBef>
                <a:spcPts val="500"/>
              </a:spcBef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new feature?</a:t>
            </a:r>
          </a:p>
        </p:txBody>
      </p:sp>
      <p:pic>
        <p:nvPicPr>
          <p:cNvPr id="17" name="Picture 16" descr="A screenshot of text&#10;&#10;Description automatically generated">
            <a:extLst>
              <a:ext uri="{FF2B5EF4-FFF2-40B4-BE49-F238E27FC236}">
                <a16:creationId xmlns:a16="http://schemas.microsoft.com/office/drawing/2014/main" id="{ADC2F59C-8512-FC4D-9BC5-3F9A4EAE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74" y="0"/>
            <a:ext cx="349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4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now follows a strict MVC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4E4200-32EC-0E4D-A6EB-F9126FE09207}"/>
              </a:ext>
            </a:extLst>
          </p:cNvPr>
          <p:cNvGrpSpPr/>
          <p:nvPr/>
        </p:nvGrpSpPr>
        <p:grpSpPr>
          <a:xfrm>
            <a:off x="2163943" y="1564857"/>
            <a:ext cx="4582094" cy="3902986"/>
            <a:chOff x="5904343" y="25173230"/>
            <a:chExt cx="4582094" cy="39029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FDA67-D096-1B41-AD8B-1D0C9D09A82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9D0B2FE-D3B8-7240-92F6-DB508451165F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21" name="Snip Same Side Corner Rectangle 20">
                  <a:extLst>
                    <a:ext uri="{FF2B5EF4-FFF2-40B4-BE49-F238E27FC236}">
                      <a16:creationId xmlns:a16="http://schemas.microsoft.com/office/drawing/2014/main" id="{4DF0722F-646C-7C4A-87A0-66048B1B5EA7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18499C4-F818-7E4A-9B88-F3691AA5C2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6BB4015-407F-E64A-8B73-4560CFE3DEFE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FDB5E96-A7CC-3B4D-8D62-5087FF11655B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0C370A35-CB89-A54A-BCF2-5490BE89340C}"/>
                  </a:ext>
                </a:extLst>
              </p:cNvPr>
              <p:cNvCxnSpPr>
                <a:cxnSpLocks/>
                <a:stCxn id="21" idx="0"/>
                <a:endCxn id="10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1AB87C5A-1E53-EB43-ACA9-3097F67400F9}"/>
                  </a:ext>
                </a:extLst>
              </p:cNvPr>
              <p:cNvCxnSpPr>
                <a:cxnSpLocks/>
                <a:stCxn id="10" idx="0"/>
                <a:endCxn id="14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ECCDDE0-FCE8-F04A-B7FF-F819AFDE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45130CE-F34F-B546-8887-426C55EB55BA}"/>
                  </a:ext>
                </a:extLst>
              </p:cNvPr>
              <p:cNvCxnSpPr>
                <a:stCxn id="14" idx="1"/>
                <a:endCxn id="11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8533F6DF-74E6-BF47-B228-FCEAF3483D22}"/>
                  </a:ext>
                </a:extLst>
              </p:cNvPr>
              <p:cNvCxnSpPr>
                <a:cxnSpLocks/>
                <a:stCxn id="11" idx="2"/>
                <a:endCxn id="21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B485CE-3C7D-EF40-BEF8-52214FBA0A2A}"/>
                  </a:ext>
                </a:extLst>
              </p:cNvPr>
              <p:cNvSpPr txBox="1"/>
              <p:nvPr/>
            </p:nvSpPr>
            <p:spPr>
              <a:xfrm>
                <a:off x="8266158" y="27834993"/>
                <a:ext cx="85951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02F2-84E2-8148-815C-BDA861A983C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D02F81-8421-D747-B116-36F3884FC2C9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957AE-6746-314A-A18D-8B70300684D1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D9F2C3-D215-0C4F-B4CB-04B2C9E8B84A}"/>
                </a:ext>
              </a:extLst>
            </p:cNvPr>
            <p:cNvSpPr txBox="1"/>
            <p:nvPr/>
          </p:nvSpPr>
          <p:spPr>
            <a:xfrm>
              <a:off x="7839623" y="25505605"/>
              <a:ext cx="754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D978E2-361E-0343-9160-166369539D11}"/>
              </a:ext>
            </a:extLst>
          </p:cNvPr>
          <p:cNvSpPr txBox="1"/>
          <p:nvPr/>
        </p:nvSpPr>
        <p:spPr>
          <a:xfrm>
            <a:off x="3776231" y="1198814"/>
            <a:ext cx="14338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rnstate.js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2985B5-2F56-F944-8526-1D2B19971F6F}"/>
              </a:ext>
            </a:extLst>
          </p:cNvPr>
          <p:cNvSpPr txBox="1"/>
          <p:nvPr/>
        </p:nvSpPr>
        <p:spPr>
          <a:xfrm>
            <a:off x="159256" y="3105982"/>
            <a:ext cx="191650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pdate-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app.js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387C0-1CD7-A041-B0F0-AEE57B4F1C8A}"/>
              </a:ext>
            </a:extLst>
          </p:cNvPr>
          <p:cNvSpPr txBox="1"/>
          <p:nvPr/>
        </p:nvSpPr>
        <p:spPr>
          <a:xfrm>
            <a:off x="6815960" y="3072476"/>
            <a:ext cx="23452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etup-</a:t>
            </a:r>
            <a:r>
              <a:rPr kumimoji="0" lang="en-US" sz="2000" b="1" i="0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handlers.js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1135927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utline">
            <a:extLst>
              <a:ext uri="{FF2B5EF4-FFF2-40B4-BE49-F238E27FC236}">
                <a16:creationId xmlns:a16="http://schemas.microsoft.com/office/drawing/2014/main" id="{FD99D336-B510-D449-A927-E236B11C2546}"/>
              </a:ext>
            </a:extLst>
          </p:cNvPr>
          <p:cNvSpPr txBox="1">
            <a:spLocks/>
          </p:cNvSpPr>
          <p:nvPr/>
        </p:nvSpPr>
        <p:spPr>
          <a:xfrm>
            <a:off x="457200" y="273187"/>
            <a:ext cx="82296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5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now follows a strict MVC architecture (kind of)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FC654-6070-FB44-AD71-F22E4C47B3DF}"/>
              </a:ext>
            </a:extLst>
          </p:cNvPr>
          <p:cNvSpPr txBox="1"/>
          <p:nvPr/>
        </p:nvSpPr>
        <p:spPr>
          <a:xfrm>
            <a:off x="0" y="1882694"/>
            <a:ext cx="15029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User-Inputted Parameters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(MVC)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4F4505-62B1-4640-AC30-A8DBB87EC2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51475" y="3093282"/>
            <a:ext cx="443776" cy="54472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393C44-A975-CA4C-A402-1A6FAB1622FF}"/>
              </a:ext>
            </a:extLst>
          </p:cNvPr>
          <p:cNvCxnSpPr>
            <a:cxnSpLocks/>
          </p:cNvCxnSpPr>
          <p:nvPr/>
        </p:nvCxnSpPr>
        <p:spPr>
          <a:xfrm flipH="1">
            <a:off x="6876453" y="2305594"/>
            <a:ext cx="1056354" cy="855334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44F4590-83B6-5644-BB1F-B2734AE12DF3}"/>
              </a:ext>
            </a:extLst>
          </p:cNvPr>
          <p:cNvSpPr txBox="1"/>
          <p:nvPr/>
        </p:nvSpPr>
        <p:spPr>
          <a:xfrm>
            <a:off x="7932807" y="1417523"/>
            <a:ext cx="10856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Graph Physics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(Not MVC)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CF4F4B-44FA-E842-A5A0-1446ECB07711}"/>
              </a:ext>
            </a:extLst>
          </p:cNvPr>
          <p:cNvCxnSpPr>
            <a:cxnSpLocks/>
          </p:cNvCxnSpPr>
          <p:nvPr/>
        </p:nvCxnSpPr>
        <p:spPr>
          <a:xfrm>
            <a:off x="1472858" y="1866856"/>
            <a:ext cx="15968" cy="3438131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F2B2DE-1C73-4340-B91E-D05F4A450F8E}"/>
              </a:ext>
            </a:extLst>
          </p:cNvPr>
          <p:cNvCxnSpPr>
            <a:cxnSpLocks/>
          </p:cNvCxnSpPr>
          <p:nvPr/>
        </p:nvCxnSpPr>
        <p:spPr>
          <a:xfrm>
            <a:off x="1480842" y="1892618"/>
            <a:ext cx="339027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E4F8AD5-AE6B-624C-87A8-1B0BDBF36F60}"/>
              </a:ext>
            </a:extLst>
          </p:cNvPr>
          <p:cNvCxnSpPr>
            <a:cxnSpLocks/>
          </p:cNvCxnSpPr>
          <p:nvPr/>
        </p:nvCxnSpPr>
        <p:spPr>
          <a:xfrm>
            <a:off x="1480842" y="5282349"/>
            <a:ext cx="359654" cy="0"/>
          </a:xfrm>
          <a:prstGeom prst="straightConnector1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4563452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8BEB5F-2B24-C242-9626-33D73C89B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9CC2A4-31F1-C04A-9B4D-99D5AE7483E7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810AC29-CF15-7346-9604-29FB38645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4" y="4029074"/>
            <a:ext cx="1280144" cy="277749"/>
          </a:xfrm>
          <a:prstGeom prst="rect">
            <a:avLst/>
          </a:prstGeom>
          <a:ln w="25400"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56588F-69F1-FB47-AB39-613F5DCE9BAE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419E46-1955-8147-B124-B1F144C94DF2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F0027D6-5561-DB4E-906A-4256CA9CE8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30" name="Snip Same Side Corner Rectangle 29">
                  <a:extLst>
                    <a:ext uri="{FF2B5EF4-FFF2-40B4-BE49-F238E27FC236}">
                      <a16:creationId xmlns:a16="http://schemas.microsoft.com/office/drawing/2014/main" id="{AD8B41AD-C859-CD44-B9EF-259AA02C5E73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4FCA40F8-8A7E-964F-8E8D-3E286FE9F0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7B2AF09-181F-FD4D-8B63-09FB85708154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A3950A3-7A64-2F44-AEC1-543EDEEA80E4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EDF1E720-0F5F-6D4B-A4B8-B17C283D2AB4}"/>
                  </a:ext>
                </a:extLst>
              </p:cNvPr>
              <p:cNvCxnSpPr>
                <a:cxnSpLocks/>
                <a:stCxn id="30" idx="0"/>
                <a:endCxn id="1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7E7014DE-15BA-714A-8231-ECE027EFB814}"/>
                  </a:ext>
                </a:extLst>
              </p:cNvPr>
              <p:cNvCxnSpPr>
                <a:cxnSpLocks/>
                <a:stCxn id="17" idx="0"/>
                <a:endCxn id="23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E4F95D9-49F4-BE44-BFCC-5870FABB4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53072941-8F07-E24A-98A9-9685904E4C3A}"/>
                  </a:ext>
                </a:extLst>
              </p:cNvPr>
              <p:cNvCxnSpPr>
                <a:stCxn id="23" idx="1"/>
                <a:endCxn id="1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2633475-A818-0B45-B2A2-070431DF539C}"/>
                  </a:ext>
                </a:extLst>
              </p:cNvPr>
              <p:cNvCxnSpPr>
                <a:cxnSpLocks/>
                <a:stCxn id="18" idx="2"/>
                <a:endCxn id="30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E5DDE0-A462-5049-BBA3-A066C92BEFA7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509D0E-CC6C-B643-9149-03D72203098E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7605FF-2741-2448-A16E-CBF77C6C66F3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1292F6-F3B3-244C-AF76-184276FDD939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07CD9E-B843-E44C-8E52-ED2BAB8168F5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701F2DF-A118-4B49-A8D2-1B6392D865E5}"/>
              </a:ext>
            </a:extLst>
          </p:cNvPr>
          <p:cNvCxnSpPr>
            <a:cxnSpLocks/>
            <a:stCxn id="19" idx="3"/>
            <a:endCxn id="8" idx="2"/>
          </p:cNvCxnSpPr>
          <p:nvPr/>
        </p:nvCxnSpPr>
        <p:spPr>
          <a:xfrm flipV="1">
            <a:off x="2417703" y="4306823"/>
            <a:ext cx="1569073" cy="390698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E42D104-637E-CC4F-8CAA-A59FCD661BC3}"/>
              </a:ext>
            </a:extLst>
          </p:cNvPr>
          <p:cNvSpPr/>
          <p:nvPr/>
        </p:nvSpPr>
        <p:spPr>
          <a:xfrm>
            <a:off x="6809068" y="423919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25545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7950802" y="3080468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030555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C37A4-9EBE-7F44-8A2D-D2BF818A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24" y="2834640"/>
            <a:ext cx="2523932" cy="457200"/>
          </a:xfrm>
          <a:prstGeom prst="rect">
            <a:avLst/>
          </a:prstGeom>
          <a:ln w="25400">
            <a:noFill/>
          </a:ln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E65BA2D4-7C51-2E46-9C98-E68872622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98" y="4030646"/>
            <a:ext cx="1280146" cy="274320"/>
          </a:xfrm>
          <a:prstGeom prst="rect">
            <a:avLst/>
          </a:prstGeom>
          <a:ln w="25400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5BC375A-A6A9-D941-853C-79C03A010656}"/>
              </a:ext>
            </a:extLst>
          </p:cNvPr>
          <p:cNvCxnSpPr>
            <a:stCxn id="31" idx="3"/>
            <a:endCxn id="32" idx="2"/>
          </p:cNvCxnSpPr>
          <p:nvPr/>
        </p:nvCxnSpPr>
        <p:spPr>
          <a:xfrm flipV="1">
            <a:off x="2417703" y="4304966"/>
            <a:ext cx="1569168" cy="392555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30B303-E35D-8E4C-B925-132FF6E92A38}"/>
              </a:ext>
            </a:extLst>
          </p:cNvPr>
          <p:cNvCxnSpPr>
            <a:cxnSpLocks/>
            <a:stCxn id="3" idx="0"/>
            <a:endCxn id="51" idx="2"/>
          </p:cNvCxnSpPr>
          <p:nvPr/>
        </p:nvCxnSpPr>
        <p:spPr>
          <a:xfrm flipH="1" flipV="1">
            <a:off x="3979201" y="2103120"/>
            <a:ext cx="2989" cy="731520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034ADC-9417-8543-994C-A5FA807857F1}"/>
              </a:ext>
            </a:extLst>
          </p:cNvPr>
          <p:cNvCxnSpPr>
            <a:stCxn id="32" idx="0"/>
            <a:endCxn id="3" idx="2"/>
          </p:cNvCxnSpPr>
          <p:nvPr/>
        </p:nvCxnSpPr>
        <p:spPr>
          <a:xfrm flipH="1" flipV="1">
            <a:off x="3982190" y="3291840"/>
            <a:ext cx="4681" cy="738806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7317D4F9-103C-AE43-9DE8-7AED99445606}"/>
              </a:ext>
            </a:extLst>
          </p:cNvPr>
          <p:cNvSpPr/>
          <p:nvPr/>
        </p:nvSpPr>
        <p:spPr>
          <a:xfrm>
            <a:off x="6809068" y="2234973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F8208905-814A-4741-A2FD-4A59C7206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28" y="1828800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567095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regulate the expression of genes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D865F37-5FFA-7842-AA61-9C781606EC1C}"/>
              </a:ext>
            </a:extLst>
          </p:cNvPr>
          <p:cNvSpPr txBox="1">
            <a:spLocks/>
          </p:cNvSpPr>
          <p:nvPr/>
        </p:nvSpPr>
        <p:spPr>
          <a:xfrm>
            <a:off x="3998879" y="1040374"/>
            <a:ext cx="5025514" cy="41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31252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22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factors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expression of their target genes.</a:t>
            </a:r>
          </a:p>
        </p:txBody>
      </p:sp>
      <p:pic>
        <p:nvPicPr>
          <p:cNvPr id="23" name="Shape 76">
            <a:extLst>
              <a:ext uri="{FF2B5EF4-FFF2-40B4-BE49-F238E27FC236}">
                <a16:creationId xmlns:a16="http://schemas.microsoft.com/office/drawing/2014/main" id="{12708421-27DC-3848-A4E7-357A158767B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6976"/>
          <a:stretch/>
        </p:blipFill>
        <p:spPr>
          <a:xfrm>
            <a:off x="0" y="2072177"/>
            <a:ext cx="4019829" cy="361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78">
            <a:extLst>
              <a:ext uri="{FF2B5EF4-FFF2-40B4-BE49-F238E27FC236}">
                <a16:creationId xmlns:a16="http://schemas.microsoft.com/office/drawing/2014/main" id="{8DE26FAB-E663-C549-A5BD-8589DB261AF0}"/>
              </a:ext>
            </a:extLst>
          </p:cNvPr>
          <p:cNvSpPr txBox="1">
            <a:spLocks noChangeAspect="1"/>
          </p:cNvSpPr>
          <p:nvPr/>
        </p:nvSpPr>
        <p:spPr>
          <a:xfrm>
            <a:off x="115761" y="3075174"/>
            <a:ext cx="1447739" cy="513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Shape 79">
            <a:extLst>
              <a:ext uri="{FF2B5EF4-FFF2-40B4-BE49-F238E27FC236}">
                <a16:creationId xmlns:a16="http://schemas.microsoft.com/office/drawing/2014/main" id="{ACE545E7-B0DA-A041-9A5B-E68B9E9E205F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3357491"/>
            <a:ext cx="1095623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mRNA</a:t>
            </a:r>
          </a:p>
        </p:txBody>
      </p:sp>
      <p:sp>
        <p:nvSpPr>
          <p:cNvPr id="26" name="Shape 80">
            <a:extLst>
              <a:ext uri="{FF2B5EF4-FFF2-40B4-BE49-F238E27FC236}">
                <a16:creationId xmlns:a16="http://schemas.microsoft.com/office/drawing/2014/main" id="{3D95D313-1CB8-DA40-803E-0AA02ACD3A84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4599712"/>
            <a:ext cx="132376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endParaRPr lang="en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Shape 81">
            <a:extLst>
              <a:ext uri="{FF2B5EF4-FFF2-40B4-BE49-F238E27FC236}">
                <a16:creationId xmlns:a16="http://schemas.microsoft.com/office/drawing/2014/main" id="{2FC67878-BDAF-A249-B5F4-5B4DD852EE49}"/>
              </a:ext>
            </a:extLst>
          </p:cNvPr>
          <p:cNvSpPr txBox="1">
            <a:spLocks noChangeAspect="1"/>
          </p:cNvSpPr>
          <p:nvPr/>
        </p:nvSpPr>
        <p:spPr>
          <a:xfrm>
            <a:off x="2020875" y="2754791"/>
            <a:ext cx="973151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DNA</a:t>
            </a:r>
          </a:p>
        </p:txBody>
      </p:sp>
      <p:sp>
        <p:nvSpPr>
          <p:cNvPr id="28" name="Shape 82">
            <a:extLst>
              <a:ext uri="{FF2B5EF4-FFF2-40B4-BE49-F238E27FC236}">
                <a16:creationId xmlns:a16="http://schemas.microsoft.com/office/drawing/2014/main" id="{ED680E16-1E50-9A40-8DB0-67411101FA83}"/>
              </a:ext>
            </a:extLst>
          </p:cNvPr>
          <p:cNvSpPr txBox="1">
            <a:spLocks noChangeAspect="1"/>
          </p:cNvSpPr>
          <p:nvPr/>
        </p:nvSpPr>
        <p:spPr>
          <a:xfrm>
            <a:off x="95213" y="4038556"/>
            <a:ext cx="1743358" cy="5429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6AEEA-17B5-FC48-8BB3-BEE981E0AF70}"/>
              </a:ext>
            </a:extLst>
          </p:cNvPr>
          <p:cNvSpPr txBox="1"/>
          <p:nvPr/>
        </p:nvSpPr>
        <p:spPr>
          <a:xfrm>
            <a:off x="282153" y="5778981"/>
            <a:ext cx="3327249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process</a:t>
            </a:r>
          </a:p>
        </p:txBody>
      </p:sp>
      <p:pic>
        <p:nvPicPr>
          <p:cNvPr id="30" name="Shape 77">
            <a:extLst>
              <a:ext uri="{FF2B5EF4-FFF2-40B4-BE49-F238E27FC236}">
                <a16:creationId xmlns:a16="http://schemas.microsoft.com/office/drawing/2014/main" id="{B4622C5B-9DDA-FD4B-B49A-7303633444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474" y="4868721"/>
            <a:ext cx="4369451" cy="163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6AAB5-B491-E046-B534-321F3848F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6" y="1599089"/>
            <a:ext cx="1550727" cy="511739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859D90-D1EA-7A4A-8415-9E78E8454B58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77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77640" y="2103120"/>
            <a:ext cx="5107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664018EE-288D-7A40-9D84-AACEDB06F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7" y="1832256"/>
            <a:ext cx="1280146" cy="27432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74145327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BBE9D-E770-F64D-B98E-6ED086638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91" y="1600200"/>
            <a:ext cx="1551711" cy="5120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0B76-D553-F542-8E99-F8B02C3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MVC refactor is “under the hood,” and is seamless to the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8D699-E3CB-8B43-9F08-5BCF56030BBB}"/>
              </a:ext>
            </a:extLst>
          </p:cNvPr>
          <p:cNvSpPr txBox="1"/>
          <p:nvPr/>
        </p:nvSpPr>
        <p:spPr>
          <a:xfrm>
            <a:off x="457200" y="1188720"/>
            <a:ext cx="46326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Locking Force Graph Parameter Sliders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3436C-A33D-0840-9C57-1CA651AD2FAF}"/>
              </a:ext>
            </a:extLst>
          </p:cNvPr>
          <p:cNvGrpSpPr/>
          <p:nvPr/>
        </p:nvGrpSpPr>
        <p:grpSpPr>
          <a:xfrm>
            <a:off x="5540699" y="2086862"/>
            <a:ext cx="3151331" cy="2684275"/>
            <a:chOff x="5904343" y="25173230"/>
            <a:chExt cx="4582094" cy="390298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5BD42C-1AAC-E24A-A45C-5A9DDA0799DD}"/>
                </a:ext>
              </a:extLst>
            </p:cNvPr>
            <p:cNvGrpSpPr/>
            <p:nvPr/>
          </p:nvGrpSpPr>
          <p:grpSpPr>
            <a:xfrm>
              <a:off x="5904343" y="25173230"/>
              <a:ext cx="4582094" cy="3902986"/>
              <a:chOff x="4706586" y="25128902"/>
              <a:chExt cx="4582094" cy="390298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341171C-F6E8-BB4A-BDA5-80EB6BFF7F50}"/>
                  </a:ext>
                </a:extLst>
              </p:cNvPr>
              <p:cNvGrpSpPr/>
              <p:nvPr/>
            </p:nvGrpSpPr>
            <p:grpSpPr>
              <a:xfrm>
                <a:off x="6637259" y="27347038"/>
                <a:ext cx="731520" cy="1684850"/>
                <a:chOff x="6471020" y="26978500"/>
                <a:chExt cx="740771" cy="1709712"/>
              </a:xfrm>
            </p:grpSpPr>
            <p:sp>
              <p:nvSpPr>
                <p:cNvPr id="48" name="Snip Same Side Corner Rectangle 47">
                  <a:extLst>
                    <a:ext uri="{FF2B5EF4-FFF2-40B4-BE49-F238E27FC236}">
                      <a16:creationId xmlns:a16="http://schemas.microsoft.com/office/drawing/2014/main" id="{65C38262-7B45-5841-A842-06944FBDA6A4}"/>
                    </a:ext>
                  </a:extLst>
                </p:cNvPr>
                <p:cNvSpPr/>
                <p:nvPr/>
              </p:nvSpPr>
              <p:spPr>
                <a:xfrm>
                  <a:off x="6480271" y="27682372"/>
                  <a:ext cx="731520" cy="1005840"/>
                </a:xfrm>
                <a:prstGeom prst="snip2SameRect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User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078719D-37D5-BA4D-ADAC-7F6629B7F5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471020" y="26978500"/>
                  <a:ext cx="731520" cy="731520"/>
                </a:xfrm>
                <a:prstGeom prst="ellipse">
                  <a:avLst/>
                </a:prstGeom>
                <a:solidFill>
                  <a:srgbClr val="7FA9DA"/>
                </a:solidFill>
                <a:ln>
                  <a:solidFill>
                    <a:srgbClr val="546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ACCF8A62-F569-F044-8AC6-CA14DD648DA7}"/>
                  </a:ext>
                </a:extLst>
              </p:cNvPr>
              <p:cNvSpPr/>
              <p:nvPr/>
            </p:nvSpPr>
            <p:spPr>
              <a:xfrm>
                <a:off x="8145680" y="26646272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Controller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5A9FDE8F-D630-BB49-9C6A-A7A32984D8D5}"/>
                  </a:ext>
                </a:extLst>
              </p:cNvPr>
              <p:cNvSpPr/>
              <p:nvPr/>
            </p:nvSpPr>
            <p:spPr>
              <a:xfrm>
                <a:off x="4774326" y="26661238"/>
                <a:ext cx="1143000" cy="457200"/>
              </a:xfrm>
              <a:prstGeom prst="roundRect">
                <a:avLst/>
              </a:prstGeom>
              <a:solidFill>
                <a:srgbClr val="7FA9DA"/>
              </a:solidFill>
              <a:ln>
                <a:solidFill>
                  <a:srgbClr val="546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View</a:t>
                </a:r>
              </a:p>
            </p:txBody>
          </p: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0F31ECB9-5698-C648-B5BB-9110E2175834}"/>
                  </a:ext>
                </a:extLst>
              </p:cNvPr>
              <p:cNvCxnSpPr>
                <a:cxnSpLocks/>
                <a:stCxn id="48" idx="0"/>
                <a:endCxn id="37" idx="2"/>
              </p:cNvCxnSpPr>
              <p:nvPr/>
            </p:nvCxnSpPr>
            <p:spPr>
              <a:xfrm flipV="1">
                <a:off x="7368779" y="27103472"/>
                <a:ext cx="1348401" cy="1432810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8D4A6E12-71C7-7444-9E1F-985472E96480}"/>
                  </a:ext>
                </a:extLst>
              </p:cNvPr>
              <p:cNvCxnSpPr>
                <a:cxnSpLocks/>
                <a:stCxn id="37" idx="0"/>
                <a:endCxn id="41" idx="3"/>
              </p:cNvCxnSpPr>
              <p:nvPr/>
            </p:nvCxnSpPr>
            <p:spPr>
              <a:xfrm rot="16200000" flipV="1">
                <a:off x="7672402" y="25601494"/>
                <a:ext cx="979691" cy="1109866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E79D6460-BA6C-2A42-A43D-7B6AB47F8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4314" y="25128902"/>
                <a:ext cx="1143000" cy="1075357"/>
              </a:xfrm>
              <a:prstGeom prst="rect">
                <a:avLst/>
              </a:prstGeom>
            </p:spPr>
          </p:pic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661681B6-4481-9E44-A3C0-90251677F7A6}"/>
                  </a:ext>
                </a:extLst>
              </p:cNvPr>
              <p:cNvCxnSpPr>
                <a:stCxn id="41" idx="1"/>
                <a:endCxn id="38" idx="0"/>
              </p:cNvCxnSpPr>
              <p:nvPr/>
            </p:nvCxnSpPr>
            <p:spPr>
              <a:xfrm rot="10800000" flipV="1">
                <a:off x="5345826" y="25666580"/>
                <a:ext cx="1118488" cy="994657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>
                <a:extLst>
                  <a:ext uri="{FF2B5EF4-FFF2-40B4-BE49-F238E27FC236}">
                    <a16:creationId xmlns:a16="http://schemas.microsoft.com/office/drawing/2014/main" id="{F58DACC6-910B-FC40-B951-6774C08FB00B}"/>
                  </a:ext>
                </a:extLst>
              </p:cNvPr>
              <p:cNvCxnSpPr>
                <a:cxnSpLocks/>
                <a:stCxn id="38" idx="2"/>
                <a:endCxn id="48" idx="2"/>
              </p:cNvCxnSpPr>
              <p:nvPr/>
            </p:nvCxnSpPr>
            <p:spPr>
              <a:xfrm rot="16200000" flipH="1">
                <a:off x="5287188" y="27177076"/>
                <a:ext cx="1417844" cy="1300568"/>
              </a:xfrm>
              <a:prstGeom prst="bentConnector2">
                <a:avLst/>
              </a:prstGeom>
              <a:ln w="63500">
                <a:solidFill>
                  <a:srgbClr val="54618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EFD98-45BA-8446-97F6-CBCD0508802A}"/>
                  </a:ext>
                </a:extLst>
              </p:cNvPr>
              <p:cNvSpPr txBox="1"/>
              <p:nvPr/>
            </p:nvSpPr>
            <p:spPr>
              <a:xfrm>
                <a:off x="8266157" y="27834994"/>
                <a:ext cx="859518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Uses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41BB7E-B2D7-ED41-8F4F-5A300D4CF005}"/>
                  </a:ext>
                </a:extLst>
              </p:cNvPr>
              <p:cNvSpPr txBox="1"/>
              <p:nvPr/>
            </p:nvSpPr>
            <p:spPr>
              <a:xfrm>
                <a:off x="7992242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Manipulates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F38B91-0AA8-DE47-9385-068AF4F14447}"/>
                  </a:ext>
                </a:extLst>
              </p:cNvPr>
              <p:cNvSpPr txBox="1"/>
              <p:nvPr/>
            </p:nvSpPr>
            <p:spPr>
              <a:xfrm>
                <a:off x="4706586" y="25912990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Updates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6CDAB4-E95E-4242-AAC6-ECE64FD199D5}"/>
                  </a:ext>
                </a:extLst>
              </p:cNvPr>
              <p:cNvSpPr txBox="1"/>
              <p:nvPr/>
            </p:nvSpPr>
            <p:spPr>
              <a:xfrm>
                <a:off x="4710259" y="27901579"/>
                <a:ext cx="1281621" cy="3132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Sees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60F43-BBA4-B040-9C71-A334B19954A4}"/>
                </a:ext>
              </a:extLst>
            </p:cNvPr>
            <p:cNvSpPr txBox="1"/>
            <p:nvPr/>
          </p:nvSpPr>
          <p:spPr>
            <a:xfrm>
              <a:off x="7839623" y="25505606"/>
              <a:ext cx="754765" cy="313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05642-6DCB-8D4D-9302-BA4B22E86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36" y="2645914"/>
            <a:ext cx="2595339" cy="1828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AA8BD2-98ED-2342-99FF-539AEF15E94A}"/>
              </a:ext>
            </a:extLst>
          </p:cNvPr>
          <p:cNvCxnSpPr>
            <a:cxnSpLocks/>
            <a:stCxn id="50" idx="2"/>
            <a:endCxn id="6" idx="0"/>
          </p:cNvCxnSpPr>
          <p:nvPr/>
        </p:nvCxnSpPr>
        <p:spPr>
          <a:xfrm>
            <a:off x="3977640" y="2103120"/>
            <a:ext cx="8366" cy="542794"/>
          </a:xfrm>
          <a:prstGeom prst="straightConnector1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DEFB45-C039-A14B-8AC9-BA6912D140E4}"/>
              </a:ext>
            </a:extLst>
          </p:cNvPr>
          <p:cNvSpPr/>
          <p:nvPr/>
        </p:nvSpPr>
        <p:spPr>
          <a:xfrm>
            <a:off x="5634284" y="3093371"/>
            <a:ext cx="667109" cy="387490"/>
          </a:xfrm>
          <a:prstGeom prst="ellipse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975147A-67C5-0845-815A-14FB347D8DE3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3090452" y="3801966"/>
            <a:ext cx="222807" cy="1568303"/>
          </a:xfrm>
          <a:prstGeom prst="bentConnector2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0" name="Picture 49" descr="A close up of a sign&#10;&#10;Description automatically generated">
            <a:extLst>
              <a:ext uri="{FF2B5EF4-FFF2-40B4-BE49-F238E27FC236}">
                <a16:creationId xmlns:a16="http://schemas.microsoft.com/office/drawing/2014/main" id="{B7204F11-BCBF-0E40-A692-265940AFA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0" y="1828800"/>
            <a:ext cx="1280160" cy="27432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4C48BEC-560C-1D47-95A1-733C20E38862}"/>
              </a:ext>
            </a:extLst>
          </p:cNvPr>
          <p:cNvSpPr/>
          <p:nvPr/>
        </p:nvSpPr>
        <p:spPr>
          <a:xfrm>
            <a:off x="824094" y="4606081"/>
            <a:ext cx="1593609" cy="182880"/>
          </a:xfrm>
          <a:prstGeom prst="rect">
            <a:avLst/>
          </a:prstGeom>
          <a:noFill/>
          <a:ln w="31750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A44564-6D1C-CE4D-95B1-507512192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54" y="4394201"/>
            <a:ext cx="155448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921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utline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sz="3600" b="1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6" name="Gene regulatory networks (GRNs) consist of genes, transcription factors, and the regulatory relationships between them.…"/>
          <p:cNvSpPr txBox="1">
            <a:spLocks noGrp="1"/>
          </p:cNvSpPr>
          <p:nvPr>
            <p:ph type="body" idx="1"/>
          </p:nvPr>
        </p:nvSpPr>
        <p:spPr>
          <a:xfrm>
            <a:off x="669726" y="1218902"/>
            <a:ext cx="7804547" cy="44201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regulatory networks (GRNs) consist of genes, transcription factors, and the regulatory relationships between them.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is an open source web application and service for visualizing models of gene regulatory networks.</a:t>
            </a: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has matured since version 1.0, adding new features such as new layout options and data types.</a:t>
            </a: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82186" indent="-321457" defTabSz="642915">
              <a:spcBef>
                <a:spcPts val="703"/>
              </a:spcBef>
              <a:buClr>
                <a:srgbClr val="93A299"/>
              </a:buClr>
              <a:buSzPct val="85000"/>
              <a:buFont typeface="Arial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has necessitated a complete refactor of GRNsight code to the Model-View-Controller paradigm, which facilitates easier user and developer interactions with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14956273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application and code are available under the open source BSD license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45845"/>
            <a:ext cx="8229600" cy="2631153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and future work documented via </a:t>
            </a:r>
            <a:r>
              <a:rPr lang="en-US" dirty="0" err="1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Issues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Graph.js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object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ReactJS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 networks from gene databases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Automate the creation of GRNmap workbooks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57275" y="2113888"/>
            <a:ext cx="6229450" cy="1643057"/>
            <a:chOff x="1631849" y="2828435"/>
            <a:chExt cx="6229450" cy="1643057"/>
          </a:xfrm>
        </p:grpSpPr>
        <p:sp>
          <p:nvSpPr>
            <p:cNvPr id="5" name="TextBox 4"/>
            <p:cNvSpPr txBox="1"/>
            <p:nvPr/>
          </p:nvSpPr>
          <p:spPr>
            <a:xfrm>
              <a:off x="2516877" y="3035485"/>
              <a:ext cx="50966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dondi.github.io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/GRNsight/</a:t>
              </a:r>
            </a:p>
            <a:p>
              <a:endPara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6876" y="3705133"/>
              <a:ext cx="5344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https://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github.com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</a:t>
              </a:r>
              <a:r>
                <a:rPr lang="en-US" sz="2400" b="1" u="sng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dondi</a:t>
              </a:r>
              <a:r>
                <a:rPr lang="en-US" sz="2400" b="1" u="sng" dirty="0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/GRNsight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1849" y="3546313"/>
              <a:ext cx="925179" cy="9251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920" y="2828435"/>
              <a:ext cx="766482" cy="74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496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Acknowledgements</a:t>
            </a:r>
          </a:p>
        </p:txBody>
      </p:sp>
      <p:sp>
        <p:nvSpPr>
          <p:cNvPr id="4" name="Shape 197"/>
          <p:cNvSpPr txBox="1">
            <a:spLocks noGrp="1"/>
          </p:cNvSpPr>
          <p:nvPr>
            <p:ph idx="1"/>
          </p:nvPr>
        </p:nvSpPr>
        <p:spPr>
          <a:xfrm>
            <a:off x="6283941" y="1447800"/>
            <a:ext cx="2679699" cy="50125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Team</a:t>
            </a:r>
            <a:endParaRPr lang="en-US" sz="20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Alexia Filler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John Lopez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Justin Kyle Torres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endParaRPr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Lauren Kelly</a:t>
            </a:r>
          </a:p>
          <a:p>
            <a:pPr lvl="0">
              <a:spcBef>
                <a:spcPts val="0"/>
              </a:spcBef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0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Wet Lab Team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Genesis Cruz</a:t>
            </a:r>
          </a:p>
          <a:p>
            <a:pPr lvl="0">
              <a:spcBef>
                <a:spcPts val="0"/>
              </a:spcBef>
              <a:buNone/>
            </a:pPr>
            <a:endParaRPr lang="en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39" y="1375623"/>
            <a:ext cx="1474227" cy="1432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234346" y="148418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Loyola Marymount University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Kam D. 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endParaRPr lang="en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 John David N. Dionisio</a:t>
            </a:r>
          </a:p>
        </p:txBody>
      </p:sp>
    </p:spTree>
    <p:extLst>
      <p:ext uri="{BB962C8B-B14F-4D97-AF65-F5344CB8AC3E}">
        <p14:creationId xmlns:p14="http://schemas.microsoft.com/office/powerpoint/2010/main" val="164183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gene regulatory network (GRN) controls the level of expression of genes and proteins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9BC1C-0ADD-574F-A45D-409BD293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6" y="1356756"/>
            <a:ext cx="7161088" cy="4144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895E9-188A-8B42-8352-69BD39C5A6B8}"/>
              </a:ext>
            </a:extLst>
          </p:cNvPr>
          <p:cNvSpPr txBox="1"/>
          <p:nvPr/>
        </p:nvSpPr>
        <p:spPr>
          <a:xfrm>
            <a:off x="3842535" y="6220518"/>
            <a:ext cx="484426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defTabSz="584200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Schade et al. (2004) 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Molecular Biology of the Cell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15: 5492.</a:t>
            </a:r>
          </a:p>
        </p:txBody>
      </p:sp>
    </p:spTree>
    <p:extLst>
      <p:ext uri="{BB962C8B-B14F-4D97-AF65-F5344CB8AC3E}">
        <p14:creationId xmlns:p14="http://schemas.microsoft.com/office/powerpoint/2010/main" val="3961808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68165"/>
            <a:ext cx="8229600" cy="9144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GRNmap models the dynamics of GRNs to estimate weight parameters (</a:t>
            </a:r>
            <a:r>
              <a:rPr lang="en-US" sz="2800" i="1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</a:t>
            </a:r>
            <a:r>
              <a:rPr lang="en-US"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sz="2800" spc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7B87F-7ABC-D448-9349-506FA64677D3}"/>
              </a:ext>
            </a:extLst>
          </p:cNvPr>
          <p:cNvSpPr txBox="1"/>
          <p:nvPr/>
        </p:nvSpPr>
        <p:spPr>
          <a:xfrm>
            <a:off x="457200" y="1439095"/>
            <a:ext cx="7762657" cy="19738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4" tIns="54864" rIns="0" bIns="50800" numCol="1" spcCol="38100" rtlCol="0" anchor="ctr">
            <a:spAutoFit/>
          </a:bodyPr>
          <a:lstStyle/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Magnitude of weights represent the influence of transcription factor on its target gene</a:t>
            </a:r>
          </a:p>
          <a:p>
            <a:pPr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expression.</a:t>
            </a:r>
          </a:p>
          <a:p>
            <a:pPr marL="128582" indent="-128582" algn="l" defTabSz="642915">
              <a:spcBef>
                <a:spcPts val="422"/>
              </a:spcBef>
              <a:buClr>
                <a:srgbClr val="93A299"/>
              </a:buClr>
              <a:buSzPct val="85000"/>
              <a:buFont typeface="Arial"/>
              <a:defRPr sz="28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Negative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weights =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  <a:r>
              <a:rPr lang="en-US" sz="24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gene expression.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DB64AA-D020-9141-BC27-D30E5E1847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98240"/>
              </p:ext>
            </p:extLst>
          </p:nvPr>
        </p:nvGraphicFramePr>
        <p:xfrm>
          <a:off x="1406575" y="3669500"/>
          <a:ext cx="6330850" cy="1567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" name="Equation" r:id="rId3" imgW="2870200" imgH="711200" progId="Equation.3">
                  <p:embed/>
                </p:oleObj>
              </mc:Choice>
              <mc:Fallback>
                <p:oleObj name="Equation" r:id="rId3" imgW="2870200" imgH="71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75" y="3669500"/>
                        <a:ext cx="6330850" cy="1567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E37CB1E-F3C6-FB42-B08A-BDC855A24AF4}"/>
              </a:ext>
            </a:extLst>
          </p:cNvPr>
          <p:cNvSpPr txBox="1"/>
          <p:nvPr/>
        </p:nvSpPr>
        <p:spPr>
          <a:xfrm>
            <a:off x="1960398" y="5236542"/>
            <a:ext cx="522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 patterns of each individual gene are modelled by individual differential equations</a:t>
            </a:r>
            <a:endParaRPr lang="en-US" sz="1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633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669726" y="178594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 values are outputted from GRNmap as an Excel spreadsheet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D3988-F5B3-314F-AECD-59538478F919}"/>
              </a:ext>
            </a:extLst>
          </p:cNvPr>
          <p:cNvSpPr txBox="1"/>
          <p:nvPr/>
        </p:nvSpPr>
        <p:spPr>
          <a:xfrm>
            <a:off x="1339611" y="6075340"/>
            <a:ext cx="6450274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 gene, 31 edge weighted network output from GRNmap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E39FB75-00AE-BC42-A4C2-CCC236502566}"/>
              </a:ext>
            </a:extLst>
          </p:cNvPr>
          <p:cNvGrpSpPr/>
          <p:nvPr/>
        </p:nvGrpSpPr>
        <p:grpSpPr>
          <a:xfrm>
            <a:off x="262631" y="2231574"/>
            <a:ext cx="8557751" cy="3225439"/>
            <a:chOff x="262631" y="2231574"/>
            <a:chExt cx="8557751" cy="3225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24A645-3C1B-7849-A8C3-20087F8DA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4" y="2231574"/>
              <a:ext cx="8511268" cy="2872349"/>
            </a:xfrm>
            <a:prstGeom prst="rect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EB9F29-3BAF-FA47-8D90-540C7D17CC15}"/>
                </a:ext>
              </a:extLst>
            </p:cNvPr>
            <p:cNvSpPr/>
            <p:nvPr/>
          </p:nvSpPr>
          <p:spPr>
            <a:xfrm>
              <a:off x="262631" y="5108613"/>
              <a:ext cx="926160" cy="3484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  <a:r>
                <a:rPr lang="en-US" sz="26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xlsx</a:t>
              </a:r>
              <a:endPara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9B0A00-4CD3-3844-A124-2E4EA327315A}"/>
              </a:ext>
            </a:extLst>
          </p:cNvPr>
          <p:cNvSpPr txBox="1"/>
          <p:nvPr/>
        </p:nvSpPr>
        <p:spPr>
          <a:xfrm>
            <a:off x="1088983" y="1646626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 regulatory network (GRN) controls the level of expression of genes and proteins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Before GRNsight, graphs would be manually plotted using Adobe Illustrator</a:t>
            </a:r>
            <a:endParaRPr sz="2800" spc="0" dirty="0">
              <a:solidFill>
                <a:schemeClr val="accent3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2" descr="https://static-content.springer.com/image/art%3A10.1007%2Fs11538-015-0092-6/MediaObjects/11538_2015_92_Fig1_HTML.gif">
            <a:extLst>
              <a:ext uri="{FF2B5EF4-FFF2-40B4-BE49-F238E27FC236}">
                <a16:creationId xmlns:a16="http://schemas.microsoft.com/office/drawing/2014/main" id="{B3CD9558-13A7-A44B-981C-65F30B900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30" y="1460981"/>
            <a:ext cx="4916139" cy="4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C3D73-A691-5646-AD06-AECBC8C5F4F8}"/>
              </a:ext>
            </a:extLst>
          </p:cNvPr>
          <p:cNvSpPr txBox="1"/>
          <p:nvPr/>
        </p:nvSpPr>
        <p:spPr>
          <a:xfrm>
            <a:off x="4255118" y="6574935"/>
            <a:ext cx="4881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Dahlquist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(2015) </a:t>
            </a:r>
            <a:r>
              <a:rPr lang="en-US" sz="1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Bulletin of Mathematical Biology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77: 1457.</a:t>
            </a:r>
          </a:p>
        </p:txBody>
      </p:sp>
    </p:spTree>
    <p:extLst>
      <p:ext uri="{BB962C8B-B14F-4D97-AF65-F5344CB8AC3E}">
        <p14:creationId xmlns:p14="http://schemas.microsoft.com/office/powerpoint/2010/main" val="36240396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RNsight fills a niche in bioinformatics visualization software"/>
          <p:cNvSpPr txBox="1">
            <a:spLocks noGrp="1"/>
          </p:cNvSpPr>
          <p:nvPr>
            <p:ph type="title"/>
          </p:nvPr>
        </p:nvSpPr>
        <p:spPr>
          <a:xfrm>
            <a:off x="454907" y="27432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rgbClr val="1669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solidFill>
                  <a:schemeClr val="accent3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fills a niche in bioinformatics visualization software</a:t>
            </a:r>
          </a:p>
        </p:txBody>
      </p:sp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699525986"/>
              </p:ext>
            </p:extLst>
          </p:nvPr>
        </p:nvGraphicFramePr>
        <p:xfrm>
          <a:off x="768780" y="1439917"/>
          <a:ext cx="7606440" cy="44496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3792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724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Cytoscape</a:t>
                      </a: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 and </a:t>
                      </a:r>
                      <a:r>
                        <a:rPr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Gephi</a:t>
                      </a:r>
                      <a:endParaRPr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/>
                      </a:endParaRP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GRNsight</a:t>
                      </a:r>
                    </a:p>
                  </a:txBody>
                  <a:tcPr marL="32147" marR="32147" marT="32147" marB="32147" anchor="ctr" horzOverflow="overflow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45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Optimized for large-scale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Optimized for small- to medium- scale graphs.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24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Must be installed.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Exists as a web application.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66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400" b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/>
                        </a:rPr>
                        <a:t>Several complex features in addition to visualization.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>
                        <a:buSzPct val="100000"/>
                        <a:buChar char="✓"/>
                        <a:defRPr sz="2000" b="1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Easy to use, and easily interpretable visualizations.</a:t>
                      </a:r>
                    </a:p>
                  </a:txBody>
                  <a:tcPr marL="32147" marR="32147" marT="32147" marB="32147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RNsight automatically produces visualizations of weighted networks from adjacency matrix inputs"/>
          <p:cNvSpPr txBox="1">
            <a:spLocks noGrp="1"/>
          </p:cNvSpPr>
          <p:nvPr>
            <p:ph type="title"/>
          </p:nvPr>
        </p:nvSpPr>
        <p:spPr>
          <a:xfrm>
            <a:off x="457200" y="273187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05255">
              <a:defRPr sz="3564" b="1" spc="-127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800" spc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GRNsight automatically produces visualizations of weighted networks from adjacency matrix inputs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33E1F1-557D-744F-B958-DE6B6C15EF3C}"/>
              </a:ext>
            </a:extLst>
          </p:cNvPr>
          <p:cNvSpPr/>
          <p:nvPr/>
        </p:nvSpPr>
        <p:spPr>
          <a:xfrm>
            <a:off x="7265664" y="2249683"/>
            <a:ext cx="1776989" cy="2547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B07B36-D9C0-7B47-97F7-56C0C7DDD84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669978" y="4422057"/>
            <a:ext cx="262428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037C25-ADC1-EC4B-91AB-EE65381AEC29}"/>
              </a:ext>
            </a:extLst>
          </p:cNvPr>
          <p:cNvCxnSpPr/>
          <p:nvPr/>
        </p:nvCxnSpPr>
        <p:spPr>
          <a:xfrm>
            <a:off x="8198759" y="3530600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5E751-65D9-0B49-9513-8108D6F3501D}"/>
              </a:ext>
            </a:extLst>
          </p:cNvPr>
          <p:cNvGrpSpPr/>
          <p:nvPr/>
        </p:nvGrpSpPr>
        <p:grpSpPr>
          <a:xfrm>
            <a:off x="8258794" y="3890237"/>
            <a:ext cx="673612" cy="174894"/>
            <a:chOff x="294155" y="3370522"/>
            <a:chExt cx="733647" cy="26049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FCE5D9-85D5-F340-AD0D-944A4DFCB9B2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86F5A37-B6AC-D644-A2C2-AEDA1420C5DB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6D9B9E-9AF8-2B49-BEA9-46B2C568AD82}"/>
              </a:ext>
            </a:extLst>
          </p:cNvPr>
          <p:cNvSpPr txBox="1"/>
          <p:nvPr/>
        </p:nvSpPr>
        <p:spPr>
          <a:xfrm>
            <a:off x="7219004" y="3350943"/>
            <a:ext cx="101822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12437-0595-8446-876E-9560AD27DB0E}"/>
              </a:ext>
            </a:extLst>
          </p:cNvPr>
          <p:cNvSpPr txBox="1"/>
          <p:nvPr/>
        </p:nvSpPr>
        <p:spPr>
          <a:xfrm>
            <a:off x="7219350" y="3797683"/>
            <a:ext cx="1093569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891C1-8DF4-5D41-82A3-1F824E7284D8}"/>
              </a:ext>
            </a:extLst>
          </p:cNvPr>
          <p:cNvSpPr txBox="1"/>
          <p:nvPr/>
        </p:nvSpPr>
        <p:spPr>
          <a:xfrm>
            <a:off x="7204512" y="4268168"/>
            <a:ext cx="146546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weak influence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1BC59-46F9-CB4B-9560-7C70CB003E7C}"/>
              </a:ext>
            </a:extLst>
          </p:cNvPr>
          <p:cNvSpPr txBox="1"/>
          <p:nvPr/>
        </p:nvSpPr>
        <p:spPr>
          <a:xfrm>
            <a:off x="7724655" y="2364253"/>
            <a:ext cx="816603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42938E-C402-D14B-99C3-F5B569ED5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8132956" y="2805461"/>
            <a:ext cx="788065" cy="3726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9C098E-8093-B449-B260-D89350F4B8BE}"/>
              </a:ext>
            </a:extLst>
          </p:cNvPr>
          <p:cNvSpPr txBox="1"/>
          <p:nvPr/>
        </p:nvSpPr>
        <p:spPr>
          <a:xfrm>
            <a:off x="7289102" y="2870366"/>
            <a:ext cx="604654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55B4A9-35C5-D441-9978-A7236C350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7" y="1497751"/>
            <a:ext cx="6920736" cy="3862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9BD978-2368-BE41-AD33-1A6C6FA7F70E}"/>
              </a:ext>
            </a:extLst>
          </p:cNvPr>
          <p:cNvSpPr txBox="1"/>
          <p:nvPr/>
        </p:nvSpPr>
        <p:spPr>
          <a:xfrm>
            <a:off x="100361" y="5360249"/>
            <a:ext cx="5644658" cy="351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Screenshot of GRNsight v1, released Aug 2016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1088</Words>
  <Application>Microsoft Macintosh PowerPoint</Application>
  <PresentationFormat>On-screen Show (4:3)</PresentationFormat>
  <Paragraphs>198</Paragraphs>
  <Slides>34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Symbol</vt:lpstr>
      <vt:lpstr>White</vt:lpstr>
      <vt:lpstr>Equation</vt:lpstr>
      <vt:lpstr>New layouts, data types, and architecture for GRNsight 3: a web application for visualizing gene regulatory networks</vt:lpstr>
      <vt:lpstr>Outline</vt:lpstr>
      <vt:lpstr>Transcription factors regulate the expression of genes</vt:lpstr>
      <vt:lpstr>A gene regulatory network (GRN) controls the level of expression of genes and proteins</vt:lpstr>
      <vt:lpstr>GRNmap models the dynamics of GRNs to estimate weight parameters (w)</vt:lpstr>
      <vt:lpstr>Weight values are outputted from GRNmap as an Excel spreadsheet</vt:lpstr>
      <vt:lpstr>Before GRNsight, graphs would be manually plotted using Adobe Illustrator</vt:lpstr>
      <vt:lpstr>GRNsight fills a niche in bioinformatics visualization software</vt:lpstr>
      <vt:lpstr>GRNsight automatically produces visualizations of weighted networks from adjacency matrix inputs</vt:lpstr>
      <vt:lpstr>GRNsight has matured to version 3 with many new features added</vt:lpstr>
      <vt:lpstr>GRNsight now allows users to automatically lay out graphs in an easily readable grid format </vt:lpstr>
      <vt:lpstr>GRNsight now allows users to automatically lay out graphs in an easily readable grid format </vt:lpstr>
      <vt:lpstr>Numerical weight values can be displayed on the graph</vt:lpstr>
      <vt:lpstr>Edge thicknesses are normalized to the largest magnitude weight value</vt:lpstr>
      <vt:lpstr>And can be modified to allow fair visual comparison  between different graphs</vt:lpstr>
      <vt:lpstr>And can be modified to allow fair visual comparison  between different graphs</vt:lpstr>
      <vt:lpstr>Edges with normalized weight values within 5% of 0  are displayed as gray to minimize their visual strength</vt:lpstr>
      <vt:lpstr>Users can change the gray edge threshold with a slider</vt:lpstr>
      <vt:lpstr>Gray edges can also be shown as dashed lines to facilitate visualization by color blind users</vt:lpstr>
      <vt:lpstr>Nodes now display measured and/or simulated expression data as individual heat maps</vt:lpstr>
      <vt:lpstr>Right-clicking on a node opens a web page which displays information retrieved from various databases</vt:lpstr>
      <vt:lpstr>However…</vt:lpstr>
      <vt:lpstr>PowerPoint Presentation</vt:lpstr>
      <vt:lpstr>Why the MVC architecture?</vt:lpstr>
      <vt:lpstr>PowerPoint Presentation</vt:lpstr>
      <vt:lpstr>PowerPoint Presentation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The MVC refactor is “under the hood,” and is seamless to the user</vt:lpstr>
      <vt:lpstr>Conclusion</vt:lpstr>
      <vt:lpstr>GRNsight application and code are available under the open source BSD license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layouts, data types, and architecture for GRNsight 3: a web application for visualizing gene regulatory networks</dc:title>
  <cp:lastModifiedBy>Samdarshi, Mihir</cp:lastModifiedBy>
  <cp:revision>188</cp:revision>
  <dcterms:modified xsi:type="dcterms:W3CDTF">2019-03-21T07:42:04Z</dcterms:modified>
</cp:coreProperties>
</file>